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0" r:id="rId4"/>
    <p:sldId id="258" r:id="rId5"/>
    <p:sldId id="259"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20"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4/26/2022</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4/26/2022</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4/26/2022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4/26/2022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1D8BD707-D9CF-40AE-B4C6-C98DA3205C09}" type="datetimeFigureOut">
              <a:rPr lang="en-US" smtClean="0"/>
              <a:pPr/>
              <a:t>4/26/2022</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4/26/2022</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investopedia.com/terms/n/non-profitorganization.asp" TargetMode="Externa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7.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9.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0.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229600" cy="1143000"/>
          </a:xfrm>
        </p:spPr>
        <p:txBody>
          <a:bodyPr>
            <a:normAutofit fontScale="90000"/>
          </a:bodyPr>
          <a:lstStyle/>
          <a:p>
            <a:r>
              <a:rPr lang="en-US" dirty="0" smtClean="0"/>
              <a:t>GOVT. COLLEGE ROPAR</a:t>
            </a:r>
            <a:br>
              <a:rPr lang="en-US" dirty="0" smtClean="0"/>
            </a:br>
            <a:r>
              <a:rPr lang="en-US" dirty="0" smtClean="0"/>
              <a:t>DEPARTMENT </a:t>
            </a:r>
            <a:r>
              <a:rPr lang="en-US" smtClean="0"/>
              <a:t>OF ECONOMICS</a:t>
            </a:r>
            <a:r>
              <a:rPr lang="en-US" dirty="0" smtClean="0"/>
              <a:t/>
            </a:r>
            <a:br>
              <a:rPr lang="en-US" dirty="0" smtClean="0"/>
            </a:br>
            <a:r>
              <a:rPr lang="en-US" dirty="0" smtClean="0"/>
              <a:t>TOPIC -: PUBLIC AND PRIVATE SECTOR IN INDIA</a:t>
            </a:r>
            <a:endParaRPr lang="en-US" dirty="0"/>
          </a:p>
        </p:txBody>
      </p:sp>
      <p:sp>
        <p:nvSpPr>
          <p:cNvPr id="3" name="Content Placeholder 2"/>
          <p:cNvSpPr>
            <a:spLocks noGrp="1"/>
          </p:cNvSpPr>
          <p:nvPr>
            <p:ph idx="1"/>
          </p:nvPr>
        </p:nvSpPr>
        <p:spPr>
          <a:xfrm>
            <a:off x="304800" y="2332037"/>
            <a:ext cx="8229600" cy="4525963"/>
          </a:xfrm>
        </p:spPr>
        <p:txBody>
          <a:bodyPr>
            <a:normAutofit/>
          </a:bodyPr>
          <a:lstStyle/>
          <a:p>
            <a:r>
              <a:rPr lang="en-US" sz="2200" dirty="0" smtClean="0"/>
              <a:t>INTRODUCTION.</a:t>
            </a:r>
          </a:p>
          <a:p>
            <a:r>
              <a:rPr lang="en-US" sz="2200" dirty="0" smtClean="0"/>
              <a:t>OBEJECTIVE OF PUBLIC SECTOR AND GROWTH OF PRIVTE SECTOR.</a:t>
            </a:r>
          </a:p>
          <a:p>
            <a:r>
              <a:rPr lang="en-US" sz="2200" dirty="0" smtClean="0"/>
              <a:t>ROLE OF PUBLIC SECTOR.</a:t>
            </a:r>
          </a:p>
          <a:p>
            <a:r>
              <a:rPr lang="en-US" sz="2200" dirty="0" smtClean="0"/>
              <a:t>CAUSE OF LOW PROFITABILITY IN PUBLIC SECTOR AND MEASURES TO IMPROVE REFORM IN PUBLIC SECTOR.</a:t>
            </a:r>
          </a:p>
          <a:p>
            <a:r>
              <a:rPr lang="en-US" sz="2200" dirty="0" smtClean="0"/>
              <a:t>CAUSES OF GROWTH IN PRIVATE SECTOR AND MEASURES TAKEN BY GOVT. TO IMPROVE PRIVATE SECTOR.</a:t>
            </a:r>
          </a:p>
          <a:p>
            <a:r>
              <a:rPr lang="en-US" sz="2200" dirty="0" smtClean="0"/>
              <a:t>DIFFERENCE IN PUBLIC AND PRIVATE SECTOR.</a:t>
            </a:r>
          </a:p>
          <a:p>
            <a:pPr>
              <a:buNone/>
            </a:pPr>
            <a:endParaRPr lang="en-US" sz="2200" dirty="0" smtClean="0"/>
          </a:p>
          <a:p>
            <a:pPr>
              <a:buNone/>
            </a:pPr>
            <a:r>
              <a:rPr lang="en-US" sz="2200" dirty="0" smtClean="0"/>
              <a:t>PROF. RITU                                                        CLASS </a:t>
            </a:r>
            <a:r>
              <a:rPr lang="en-US" sz="2200" smtClean="0"/>
              <a:t>– </a:t>
            </a:r>
            <a:r>
              <a:rPr lang="en-US" sz="2200" smtClean="0"/>
              <a:t>B.A1  </a:t>
            </a:r>
            <a:r>
              <a:rPr lang="en-US" sz="2200" dirty="0" smtClean="0"/>
              <a:t>SEM 1</a:t>
            </a:r>
          </a:p>
        </p:txBody>
      </p:sp>
    </p:spTree>
  </p:cSld>
  <p:clrMapOvr>
    <a:masterClrMapping/>
  </p:clrMapOvr>
  <p:transition>
    <p:wipe dir="r"/>
    <p:sndAc>
      <p:stSnd>
        <p:snd r:embed="rId2" name="arrow.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PUBLIC SECTORE</a:t>
            </a:r>
            <a:r>
              <a:rPr lang="en-US" sz="2200" dirty="0" smtClean="0"/>
              <a:t>-Public sectors includes the public goods and governmental services such as the military, law enforcement, infrastructure, public transit, public education, along with health care and those working for the government itself, such as elected officials</a:t>
            </a:r>
            <a:r>
              <a:rPr lang="en-US" dirty="0" smtClean="0"/>
              <a:t>.</a:t>
            </a:r>
          </a:p>
          <a:p>
            <a:pPr>
              <a:buNone/>
            </a:pPr>
            <a:r>
              <a:rPr lang="en-US" dirty="0" smtClean="0"/>
              <a:t>PRIVATE SECTORE</a:t>
            </a:r>
            <a:r>
              <a:rPr lang="en-US" sz="3500" dirty="0" smtClean="0"/>
              <a:t>-</a:t>
            </a:r>
            <a:r>
              <a:rPr lang="en-US" sz="2400" dirty="0" smtClean="0"/>
              <a:t>The private </a:t>
            </a:r>
            <a:r>
              <a:rPr lang="en-US" sz="2400" u="sng" dirty="0" err="1" smtClean="0">
                <a:solidFill>
                  <a:srgbClr val="FF0000"/>
                </a:solidFill>
              </a:rPr>
              <a:t>SECTOR</a:t>
            </a:r>
            <a:r>
              <a:rPr lang="en-US" sz="2400" dirty="0" err="1" smtClean="0"/>
              <a:t>is</a:t>
            </a:r>
            <a:r>
              <a:rPr lang="en-US" sz="2400" dirty="0" smtClean="0"/>
              <a:t> the part of the economy that is run by individuals and companies for profit and is not state controlled. Therefore, it encompasses all for-profit businesses that are not owned or operated by the government. Companies and corporations that are government run are part of what is known as the public sector, while charities and other </a:t>
            </a:r>
            <a:r>
              <a:rPr lang="en-US" sz="2400" u="sng" dirty="0" smtClean="0">
                <a:solidFill>
                  <a:srgbClr val="FF0000"/>
                </a:solidFill>
                <a:hlinkClick r:id="rId3"/>
              </a:rPr>
              <a:t> </a:t>
            </a:r>
            <a:r>
              <a:rPr lang="en-US" sz="2400" u="sng" dirty="0" smtClean="0">
                <a:solidFill>
                  <a:srgbClr val="FF0000"/>
                </a:solidFill>
              </a:rPr>
              <a:t> NO PROFIT ORGANIZATION</a:t>
            </a:r>
            <a:r>
              <a:rPr lang="en-US" sz="2400" dirty="0" smtClean="0"/>
              <a:t> are part of the voluntary sector.</a:t>
            </a:r>
            <a:endParaRPr lang="en-US" sz="2400" dirty="0"/>
          </a:p>
        </p:txBody>
      </p:sp>
    </p:spTree>
  </p:cSld>
  <p:clrMapOvr>
    <a:masterClrMapping/>
  </p:clrMapOvr>
  <p:transition>
    <p:wipe dir="d"/>
    <p:sndAc>
      <p:stSnd>
        <p:snd r:embed="rId2" name="click.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 dirty="0" smtClean="0"/>
              <a:t>1</a:t>
            </a:r>
            <a:endParaRPr lang="en-US" sz="200" dirty="0"/>
          </a:p>
        </p:txBody>
      </p:sp>
      <p:pic>
        <p:nvPicPr>
          <p:cNvPr id="4" name="Content Placeholder 3" descr="images.png"/>
          <p:cNvPicPr>
            <a:picLocks noGrp="1" noChangeAspect="1"/>
          </p:cNvPicPr>
          <p:nvPr>
            <p:ph idx="1"/>
          </p:nvPr>
        </p:nvPicPr>
        <p:blipFill>
          <a:blip r:embed="rId3"/>
          <a:stretch>
            <a:fillRect/>
          </a:stretch>
        </p:blipFill>
        <p:spPr>
          <a:xfrm>
            <a:off x="1295400" y="1219200"/>
            <a:ext cx="6278317" cy="3948906"/>
          </a:xfrm>
        </p:spPr>
      </p:pic>
    </p:spTree>
  </p:cSld>
  <p:clrMapOvr>
    <a:masterClrMapping/>
  </p:clrMapOvr>
  <p:transition>
    <p:wipe/>
    <p:sndAc>
      <p:stSnd>
        <p:snd r:embed="rId2" name="coin.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OBEJECTIVE OF PUBLIC SECTOR-:</a:t>
            </a:r>
            <a:endParaRPr lang="en-US" dirty="0"/>
          </a:p>
        </p:txBody>
      </p:sp>
      <p:sp>
        <p:nvSpPr>
          <p:cNvPr id="3" name="Content Placeholder 2"/>
          <p:cNvSpPr>
            <a:spLocks noGrp="1"/>
          </p:cNvSpPr>
          <p:nvPr>
            <p:ph idx="1"/>
          </p:nvPr>
        </p:nvSpPr>
        <p:spPr/>
        <p:txBody>
          <a:bodyPr/>
          <a:lstStyle/>
          <a:p>
            <a:r>
              <a:rPr lang="en-US" dirty="0" smtClean="0"/>
              <a:t>TO INCREASE CAPITAL FORMATION.</a:t>
            </a:r>
          </a:p>
          <a:p>
            <a:r>
              <a:rPr lang="en-US" dirty="0" smtClean="0"/>
              <a:t>TO SET UP HEAVY INDUSTRY.</a:t>
            </a:r>
          </a:p>
          <a:p>
            <a:r>
              <a:rPr lang="en-US" dirty="0" smtClean="0"/>
              <a:t>TO PROMOTE ECONOMIC EQUALITY.</a:t>
            </a:r>
          </a:p>
          <a:p>
            <a:r>
              <a:rPr lang="en-US" dirty="0" smtClean="0"/>
              <a:t>TO CHECK EVILS OF MONOPOLY.</a:t>
            </a:r>
          </a:p>
          <a:p>
            <a:r>
              <a:rPr lang="en-US" dirty="0" smtClean="0"/>
              <a:t>TO PROMOTE SELF-RELIANCE.</a:t>
            </a:r>
          </a:p>
          <a:p>
            <a:r>
              <a:rPr lang="en-US" dirty="0" smtClean="0"/>
              <a:t>TO INCREASE EMPOLYMENT.</a:t>
            </a:r>
          </a:p>
          <a:p>
            <a:pPr>
              <a:buNone/>
            </a:pPr>
            <a:r>
              <a:rPr lang="en-US" dirty="0" smtClean="0"/>
              <a:t> </a:t>
            </a:r>
            <a:endParaRPr lang="en-US" dirty="0"/>
          </a:p>
        </p:txBody>
      </p:sp>
    </p:spTree>
  </p:cSld>
  <p:clrMapOvr>
    <a:masterClrMapping/>
  </p:clrMapOvr>
  <p:transition>
    <p:wedge/>
    <p:sndAc>
      <p:stSnd>
        <p:snd r:embed="rId2" name="laser.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GROWTH OF PRIVTE SECTOR IN INDIA-:</a:t>
            </a:r>
            <a:endParaRPr lang="en-US" dirty="0"/>
          </a:p>
        </p:txBody>
      </p:sp>
      <p:sp>
        <p:nvSpPr>
          <p:cNvPr id="3" name="Content Placeholder 2"/>
          <p:cNvSpPr>
            <a:spLocks noGrp="1"/>
          </p:cNvSpPr>
          <p:nvPr>
            <p:ph idx="1"/>
          </p:nvPr>
        </p:nvSpPr>
        <p:spPr/>
        <p:txBody>
          <a:bodyPr/>
          <a:lstStyle/>
          <a:p>
            <a:r>
              <a:rPr lang="en-US" dirty="0" smtClean="0"/>
              <a:t>INCREASE IN NUMBER OF PRIVATE SECTOR COMPANIES.</a:t>
            </a:r>
          </a:p>
          <a:p>
            <a:r>
              <a:rPr lang="en-US" dirty="0" smtClean="0"/>
              <a:t>INCREASE IN EMPLOYMENT IN PRIVATE ORGANISED SECTOR.</a:t>
            </a:r>
          </a:p>
          <a:p>
            <a:r>
              <a:rPr lang="en-US" dirty="0" smtClean="0"/>
              <a:t>GROWTH OF SMALL-SCALE INDUSTRIES.</a:t>
            </a:r>
          </a:p>
          <a:p>
            <a:r>
              <a:rPr lang="en-US" dirty="0" smtClean="0"/>
              <a:t>GROWTH OF BIG BUSINESS HOUSES.</a:t>
            </a:r>
          </a:p>
          <a:p>
            <a:endParaRPr lang="en-US" dirty="0"/>
          </a:p>
        </p:txBody>
      </p:sp>
    </p:spTree>
  </p:cSld>
  <p:clrMapOvr>
    <a:masterClrMapping/>
  </p:clrMapOvr>
  <p:transition>
    <p:split/>
    <p:sndAc>
      <p:stSnd>
        <p:snd r:embed="rId2" name="type.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CAUSE OF LOW PROFITABILITY IN PUBLIC SECTOR-:</a:t>
            </a:r>
            <a:endParaRPr lang="en-US" dirty="0"/>
          </a:p>
        </p:txBody>
      </p:sp>
      <p:sp>
        <p:nvSpPr>
          <p:cNvPr id="3" name="Content Placeholder 2"/>
          <p:cNvSpPr>
            <a:spLocks noGrp="1"/>
          </p:cNvSpPr>
          <p:nvPr>
            <p:ph idx="1"/>
          </p:nvPr>
        </p:nvSpPr>
        <p:spPr/>
        <p:txBody>
          <a:bodyPr>
            <a:normAutofit fontScale="92500" lnSpcReduction="10000"/>
          </a:bodyPr>
          <a:lstStyle/>
          <a:p>
            <a:pPr fontAlgn="base">
              <a:buNone/>
            </a:pPr>
            <a:r>
              <a:rPr lang="en-US" sz="2200" b="1" dirty="0" smtClean="0"/>
              <a:t>1. </a:t>
            </a:r>
            <a:r>
              <a:rPr lang="en-US" sz="2200" b="1" dirty="0" err="1" smtClean="0"/>
              <a:t>Labour</a:t>
            </a:r>
            <a:r>
              <a:rPr lang="en-US" sz="2200" b="1" dirty="0" smtClean="0"/>
              <a:t> Problem:</a:t>
            </a:r>
          </a:p>
          <a:p>
            <a:pPr fontAlgn="base">
              <a:buNone/>
            </a:pPr>
            <a:r>
              <a:rPr lang="en-US" sz="2200" dirty="0" smtClean="0"/>
              <a:t>      The public sector en­terprises have also been hit by </a:t>
            </a:r>
            <a:r>
              <a:rPr lang="en-US" sz="2200" dirty="0" err="1" smtClean="0"/>
              <a:t>labour</a:t>
            </a:r>
            <a:r>
              <a:rPr lang="en-US" sz="2200" dirty="0" smtClean="0"/>
              <a:t> problems or deteriorating industrial relations. One of the causes of poor performance of such enterprises has been indiscipline among workers. We may also observe deteriorating </a:t>
            </a:r>
            <a:r>
              <a:rPr lang="en-US" sz="2200" dirty="0" err="1" smtClean="0"/>
              <a:t>labour</a:t>
            </a:r>
            <a:r>
              <a:rPr lang="en-US" sz="2200" dirty="0" smtClean="0"/>
              <a:t>-management relations in most large government enterprises where supervision is a very difficult task.</a:t>
            </a:r>
          </a:p>
          <a:p>
            <a:pPr fontAlgn="base">
              <a:buNone/>
            </a:pPr>
            <a:r>
              <a:rPr lang="en-US" sz="2400" b="1" dirty="0" smtClean="0"/>
              <a:t>2.Cost Overruns:</a:t>
            </a:r>
          </a:p>
          <a:p>
            <a:pPr fontAlgn="base">
              <a:buNone/>
            </a:pPr>
            <a:r>
              <a:rPr lang="en-US" sz="2400" dirty="0" smtClean="0"/>
              <a:t>     Various surveys made on the working of public sector enterprises in In­dia have highlighted the point that most of the projects took longer time to complete than was initially envisaged. Such delays raised the cost of such projects, putting extra burden on the coun­try’s scarce resources.</a:t>
            </a:r>
          </a:p>
          <a:p>
            <a:pPr fontAlgn="base">
              <a:buNone/>
            </a:pPr>
            <a:endParaRPr lang="en-US" sz="2200" dirty="0" smtClean="0"/>
          </a:p>
          <a:p>
            <a:pPr fontAlgn="base"/>
            <a:endParaRPr lang="en-US" sz="2200" dirty="0" smtClean="0"/>
          </a:p>
          <a:p>
            <a:endParaRPr lang="en-US" sz="2200" dirty="0"/>
          </a:p>
        </p:txBody>
      </p:sp>
    </p:spTree>
  </p:cSld>
  <p:clrMapOvr>
    <a:masterClrMapping/>
  </p:clrMapOvr>
  <p:transition>
    <p:cover dir="lu"/>
    <p:sndAc>
      <p:stSnd>
        <p:snd r:embed="rId2" name="camera.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MEASURES TO IMPROVE REFORM IN PUBLIC SECTOR-:</a:t>
            </a:r>
            <a:endParaRPr lang="en-US" dirty="0"/>
          </a:p>
        </p:txBody>
      </p:sp>
      <p:sp>
        <p:nvSpPr>
          <p:cNvPr id="3" name="Content Placeholder 2"/>
          <p:cNvSpPr>
            <a:spLocks noGrp="1"/>
          </p:cNvSpPr>
          <p:nvPr>
            <p:ph idx="1"/>
          </p:nvPr>
        </p:nvSpPr>
        <p:spPr/>
        <p:txBody>
          <a:bodyPr/>
          <a:lstStyle/>
          <a:p>
            <a:r>
              <a:rPr lang="en-US" dirty="0" smtClean="0"/>
              <a:t>SECTORE CORPORATIONS</a:t>
            </a:r>
          </a:p>
          <a:p>
            <a:r>
              <a:rPr lang="en-US" dirty="0" smtClean="0"/>
              <a:t>PROPER AUDITING.</a:t>
            </a:r>
          </a:p>
          <a:p>
            <a:r>
              <a:rPr lang="en-US" dirty="0" smtClean="0"/>
              <a:t>COMMERCIAL OUTLOOK.</a:t>
            </a:r>
          </a:p>
          <a:p>
            <a:r>
              <a:rPr lang="en-US" dirty="0" smtClean="0"/>
              <a:t>INSPECTION OF PUBLICE ENTERPRISES.</a:t>
            </a:r>
          </a:p>
          <a:p>
            <a:r>
              <a:rPr lang="en-US" dirty="0" smtClean="0"/>
              <a:t>INCRREASE IN EFFICIENCY.</a:t>
            </a:r>
          </a:p>
          <a:p>
            <a:r>
              <a:rPr lang="en-US" dirty="0" smtClean="0"/>
              <a:t>REFORMS IN LABOUR POLICY.</a:t>
            </a:r>
            <a:endParaRPr lang="en-US" dirty="0"/>
          </a:p>
        </p:txBody>
      </p:sp>
    </p:spTree>
  </p:cSld>
  <p:clrMapOvr>
    <a:masterClrMapping/>
  </p:clrMapOvr>
  <p:transition>
    <p:newsflash/>
    <p:sndAc>
      <p:stSnd>
        <p:snd r:embed="rId2" name="arrow.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CAUSES OF GROWTH IN PRIVATE SECTOR-:</a:t>
            </a:r>
            <a:endParaRPr lang="en-US" dirty="0"/>
          </a:p>
        </p:txBody>
      </p:sp>
      <p:sp>
        <p:nvSpPr>
          <p:cNvPr id="3" name="Content Placeholder 2"/>
          <p:cNvSpPr>
            <a:spLocks noGrp="1"/>
          </p:cNvSpPr>
          <p:nvPr>
            <p:ph idx="1"/>
          </p:nvPr>
        </p:nvSpPr>
        <p:spPr/>
        <p:txBody>
          <a:bodyPr>
            <a:normAutofit fontScale="92500" lnSpcReduction="20000"/>
          </a:bodyPr>
          <a:lstStyle/>
          <a:p>
            <a:pPr marL="457200" indent="-457200" fontAlgn="base">
              <a:buAutoNum type="arabicPeriod"/>
            </a:pPr>
            <a:r>
              <a:rPr lang="en-US" sz="2400" b="1" dirty="0" smtClean="0"/>
              <a:t>Inter-Company Investment: </a:t>
            </a:r>
            <a:r>
              <a:rPr lang="en-US" sz="2400" dirty="0" smtClean="0"/>
              <a:t>Inter-company investment is considered another important factor for the growth of large industrial houses and growing concentration of economic power. Through inter-company investment, big industrial houses occupy the directorship of a good number of companies and monopolized the decision-making of these companies.</a:t>
            </a:r>
          </a:p>
          <a:p>
            <a:pPr marL="457200" indent="-457200" fontAlgn="base">
              <a:buAutoNum type="arabicPeriod"/>
            </a:pPr>
            <a:r>
              <a:rPr lang="en-US" sz="2400" b="1" dirty="0" smtClean="0"/>
              <a:t>Government’s Licensing </a:t>
            </a:r>
            <a:r>
              <a:rPr lang="en-US" sz="2400" b="1" dirty="0" err="1" smtClean="0"/>
              <a:t>Policy:</a:t>
            </a:r>
            <a:r>
              <a:rPr lang="en-US" sz="2400" dirty="0" err="1" smtClean="0"/>
              <a:t>The</a:t>
            </a:r>
            <a:r>
              <a:rPr lang="en-US" sz="2400" dirty="0" smtClean="0"/>
              <a:t> licensing policy of the Government has also facilitated the growth of large industrial houses and concentration of economic power. While giving industrial </a:t>
            </a:r>
            <a:r>
              <a:rPr lang="en-US" sz="2400" dirty="0" err="1" smtClean="0"/>
              <a:t>licence</a:t>
            </a:r>
            <a:r>
              <a:rPr lang="en-US" sz="2400" dirty="0" smtClean="0"/>
              <a:t>, the Government never tried to control the growth of monopoly or concentration of economic power. Rather, the licensing authorities had the tendency to sanction the licenses of new enterprises to experienced person having proven business ability, instead of new entrepreneurs.</a:t>
            </a:r>
          </a:p>
          <a:p>
            <a:pPr marL="457200" indent="-457200" fontAlgn="base">
              <a:buAutoNum type="arabicPeriod"/>
            </a:pPr>
            <a:endParaRPr lang="en-US" sz="2200" dirty="0" smtClean="0"/>
          </a:p>
          <a:p>
            <a:endParaRPr lang="en-US" sz="2200" dirty="0"/>
          </a:p>
        </p:txBody>
      </p:sp>
    </p:spTree>
  </p:cSld>
  <p:clrMapOvr>
    <a:masterClrMapping/>
  </p:clrMapOvr>
  <p:transition>
    <p:plus/>
    <p:sndAc>
      <p:stSnd>
        <p:snd r:embed="rId2" name="suction.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MEASURES TAKEN BY GOVT. TO IMPROVE PRIVATE SECTOR-:</a:t>
            </a:r>
            <a:endParaRPr lang="en-US" dirty="0"/>
          </a:p>
        </p:txBody>
      </p:sp>
      <p:sp>
        <p:nvSpPr>
          <p:cNvPr id="3" name="Content Placeholder 2"/>
          <p:cNvSpPr>
            <a:spLocks noGrp="1"/>
          </p:cNvSpPr>
          <p:nvPr>
            <p:ph idx="1"/>
          </p:nvPr>
        </p:nvSpPr>
        <p:spPr/>
        <p:txBody>
          <a:bodyPr/>
          <a:lstStyle/>
          <a:p>
            <a:r>
              <a:rPr lang="en-US" dirty="0" smtClean="0"/>
              <a:t>FINANCIAL ASSISTANCE.</a:t>
            </a:r>
          </a:p>
          <a:p>
            <a:r>
              <a:rPr lang="en-US" dirty="0" smtClean="0"/>
              <a:t>INCREASE IN AREA FOR PRIVATE.</a:t>
            </a:r>
          </a:p>
          <a:p>
            <a:r>
              <a:rPr lang="en-US" dirty="0" smtClean="0"/>
              <a:t>LIBERAL LICENSING.</a:t>
            </a:r>
          </a:p>
          <a:p>
            <a:r>
              <a:rPr lang="en-US" dirty="0" smtClean="0"/>
              <a:t>LIBERAL IMPORT OF CAPITAL GOODS AND TECNOLOGY.</a:t>
            </a:r>
          </a:p>
          <a:p>
            <a:r>
              <a:rPr lang="en-US" dirty="0" smtClean="0"/>
              <a:t>SUPPORT TO SMALL SCALE INDUSTRIES.</a:t>
            </a:r>
          </a:p>
          <a:p>
            <a:endParaRPr lang="en-US" dirty="0"/>
          </a:p>
        </p:txBody>
      </p:sp>
    </p:spTree>
  </p:cSld>
  <p:clrMapOvr>
    <a:masterClrMapping/>
  </p:clrMapOvr>
  <p:transition>
    <p:wheel/>
    <p:sndAc>
      <p:stSnd>
        <p:snd r:embed="rId2" name="whoosh.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 IN PUBLIC AND PRIVATE SECTOR-:</a:t>
            </a:r>
            <a:endParaRPr lang="en-US" dirty="0"/>
          </a:p>
        </p:txBody>
      </p:sp>
      <p:pic>
        <p:nvPicPr>
          <p:cNvPr id="4" name="Content Placeholder 3" descr="Capture.JPG"/>
          <p:cNvPicPr>
            <a:picLocks noGrp="1" noChangeAspect="1"/>
          </p:cNvPicPr>
          <p:nvPr>
            <p:ph idx="1"/>
          </p:nvPr>
        </p:nvPicPr>
        <p:blipFill>
          <a:blip r:embed="rId3"/>
          <a:stretch>
            <a:fillRect/>
          </a:stretch>
        </p:blipFill>
        <p:spPr>
          <a:xfrm>
            <a:off x="990600" y="1752600"/>
            <a:ext cx="6883135" cy="4129881"/>
          </a:xfrm>
        </p:spPr>
      </p:pic>
    </p:spTree>
  </p:cSld>
  <p:clrMapOvr>
    <a:masterClrMapping/>
  </p:clrMapOvr>
  <p:transition>
    <p:strips dir="ru"/>
    <p:sndAc>
      <p:stSnd>
        <p:snd r:embed="rId2" name="voltage.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normAutofit/>
          </a:bodyPr>
          <a:lstStyle/>
          <a:p>
            <a:r>
              <a:rPr lang="en-US" sz="100" dirty="0" smtClean="0"/>
              <a:t>A</a:t>
            </a:r>
            <a:endParaRPr lang="en-US" sz="100" dirty="0"/>
          </a:p>
        </p:txBody>
      </p:sp>
    </p:spTree>
  </p:cSld>
  <p:clrMapOvr>
    <a:masterClrMapping/>
  </p:clrMapOvr>
  <p:transition>
    <p:split orient="vert" dir="in"/>
    <p:sndAc>
      <p:stSnd>
        <p:snd r:embed="rId2" name="applause.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48</TotalTime>
  <Words>511</Words>
  <Application>Microsoft Office PowerPoint</Application>
  <PresentationFormat>On-screen Show (4:3)</PresentationFormat>
  <Paragraphs>51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Cambria</vt:lpstr>
      <vt:lpstr>Wingdings</vt:lpstr>
      <vt:lpstr>Wingdings 2</vt:lpstr>
      <vt:lpstr>Opulent</vt:lpstr>
      <vt:lpstr>GOVT. COLLEGE ROPAR DEPARTMENT OF ECONOMICS TOPIC -: PUBLIC AND PRIVATE SECTOR IN INDIA</vt:lpstr>
      <vt:lpstr>INTRODUCTION-:</vt:lpstr>
      <vt:lpstr>1</vt:lpstr>
      <vt:lpstr>OBEJECTIVE OF PUBLIC SECTOR-:</vt:lpstr>
      <vt:lpstr>GROWTH OF PRIVTE SECTOR IN INDIA-:</vt:lpstr>
      <vt:lpstr>CAUSE OF LOW PROFITABILITY IN PUBLIC SECTOR-:</vt:lpstr>
      <vt:lpstr>MEASURES TO IMPROVE REFORM IN PUBLIC SECTOR-:</vt:lpstr>
      <vt:lpstr>CAUSES OF GROWTH IN PRIVATE SECTOR-:</vt:lpstr>
      <vt:lpstr>MEASURES TAKEN BY GOVT. TO IMPROVE PRIVATE SECTOR-:</vt:lpstr>
      <vt:lpstr>DIFFERENCE IN PUBLIC AND PRIVATE SECTOR-: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GOVT. COLLEGE ROPAR DEPARTMENT OF ECONOMIC TOPIC -: PUBLIC AND PRIVATE SECTOR IN INDIA</dc:title>
  <dc:creator>admin</dc:creator>
  <cp:lastModifiedBy>Ashish Kumar</cp:lastModifiedBy>
  <cp:revision>10</cp:revision>
  <dcterms:created xsi:type="dcterms:W3CDTF">2006-08-16T00:00:00Z</dcterms:created>
  <dcterms:modified xsi:type="dcterms:W3CDTF">2022-04-26T05:24:16Z</dcterms:modified>
</cp:coreProperties>
</file>